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5" r:id="rId4"/>
    <p:sldId id="258" r:id="rId5"/>
    <p:sldId id="262" r:id="rId6"/>
    <p:sldId id="266" r:id="rId7"/>
    <p:sldId id="260" r:id="rId8"/>
    <p:sldId id="261"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A550E7-6BD2-4717-9576-32E8CDFB4FFC}"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A550E7-6BD2-4717-9576-32E8CDFB4FFC}"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A550E7-6BD2-4717-9576-32E8CDFB4FFC}"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A550E7-6BD2-4717-9576-32E8CDFB4FFC}"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D19A1-AD08-47A9-AEAB-578EBE9D3F09}"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A550E7-6BD2-4717-9576-32E8CDFB4FFC}"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8A550E7-6BD2-4717-9576-32E8CDFB4FFC}" type="datetimeFigureOut">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8A550E7-6BD2-4717-9576-32E8CDFB4FFC}" type="datetimeFigureOut">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A550E7-6BD2-4717-9576-32E8CDFB4FFC}"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A550E7-6BD2-4717-9576-32E8CDFB4FFC}"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A550E7-6BD2-4717-9576-32E8CDFB4FFC}"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A550E7-6BD2-4717-9576-32E8CDFB4FFC}"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A550E7-6BD2-4717-9576-32E8CDFB4FFC}"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A550E7-6BD2-4717-9576-32E8CDFB4FFC}" type="datetimeFigureOut">
              <a:rPr lang="en-US" smtClean="0"/>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A550E7-6BD2-4717-9576-32E8CDFB4FFC}" type="datetimeFigureOut">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8A550E7-6BD2-4717-9576-32E8CDFB4FFC}" type="datetimeFigureOut">
              <a:rPr lang="en-US" smtClean="0"/>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A550E7-6BD2-4717-9576-32E8CDFB4FFC}"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A550E7-6BD2-4717-9576-32E8CDFB4FFC}"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D19A1-AD08-47A9-AEAB-578EBE9D3F0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8A550E7-6BD2-4717-9576-32E8CDFB4FFC}" type="datetimeFigureOut">
              <a:rPr lang="en-US" smtClean="0"/>
              <a:t>5/22/2024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34D19A1-AD08-47A9-AEAB-578EBE9D3F0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38606" y="1809946"/>
            <a:ext cx="4757394" cy="369332"/>
          </a:xfrm>
          <a:prstGeom prst="rect">
            <a:avLst/>
          </a:prstGeom>
          <a:noFill/>
        </p:spPr>
        <p:txBody>
          <a:bodyPr wrap="square" rtlCol="0">
            <a:spAutoFit/>
          </a:bodyPr>
          <a:lstStyle/>
          <a:p>
            <a:endParaRPr lang="en-US" dirty="0"/>
          </a:p>
        </p:txBody>
      </p:sp>
      <p:sp>
        <p:nvSpPr>
          <p:cNvPr id="7" name="Rectangle: Rounded Corners 6"/>
          <p:cNvSpPr/>
          <p:nvPr/>
        </p:nvSpPr>
        <p:spPr>
          <a:xfrm>
            <a:off x="1725105" y="1361951"/>
            <a:ext cx="5844619" cy="1444659"/>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DIU Transport Service Mobile Application</a:t>
            </a:r>
          </a:p>
          <a:p>
            <a:pPr algn="ctr"/>
            <a:endParaRPr lang="en-US" dirty="0"/>
          </a:p>
        </p:txBody>
      </p:sp>
      <p:sp>
        <p:nvSpPr>
          <p:cNvPr id="8" name="Oval 7"/>
          <p:cNvSpPr/>
          <p:nvPr/>
        </p:nvSpPr>
        <p:spPr>
          <a:xfrm>
            <a:off x="4843952" y="5260156"/>
            <a:ext cx="2533618" cy="1225483"/>
          </a:xfrm>
          <a:prstGeom prst="ellipse">
            <a:avLst/>
          </a:prstGeom>
          <a:solidFill>
            <a:schemeClr val="accent1">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2000" dirty="0">
                <a:solidFill>
                  <a:schemeClr val="tx1">
                    <a:lumMod val="95000"/>
                    <a:lumOff val="5000"/>
                  </a:schemeClr>
                </a:solidFill>
                <a:latin typeface="Arial" panose="020B0604020202020204" pitchFamily="34" charset="0"/>
                <a:cs typeface="Arial" panose="020B0604020202020204" pitchFamily="34" charset="0"/>
              </a:rPr>
              <a:t>Make Transport service easier</a:t>
            </a:r>
          </a:p>
        </p:txBody>
      </p:sp>
      <p:pic>
        <p:nvPicPr>
          <p:cNvPr id="10" name="Picture 9"/>
          <p:cNvPicPr>
            <a:picLocks noChangeAspect="1"/>
          </p:cNvPicPr>
          <p:nvPr/>
        </p:nvPicPr>
        <p:blipFill>
          <a:blip r:embed="rId2"/>
          <a:stretch>
            <a:fillRect/>
          </a:stretch>
        </p:blipFill>
        <p:spPr>
          <a:xfrm>
            <a:off x="7569724" y="4109637"/>
            <a:ext cx="4338988" cy="2131355"/>
          </a:xfrm>
          <a:prstGeom prst="rect">
            <a:avLst/>
          </a:prstGeom>
        </p:spPr>
      </p:pic>
      <p:pic>
        <p:nvPicPr>
          <p:cNvPr id="11" name="Picture 10"/>
          <p:cNvPicPr>
            <a:picLocks noChangeAspect="1"/>
          </p:cNvPicPr>
          <p:nvPr/>
        </p:nvPicPr>
        <p:blipFill>
          <a:blip r:embed="rId3"/>
          <a:stretch>
            <a:fillRect/>
          </a:stretch>
        </p:blipFill>
        <p:spPr>
          <a:xfrm>
            <a:off x="8829297" y="1899276"/>
            <a:ext cx="1895558" cy="1451728"/>
          </a:xfrm>
          <a:prstGeom prst="rect">
            <a:avLst/>
          </a:prstGeom>
        </p:spPr>
      </p:pic>
      <p:sp>
        <p:nvSpPr>
          <p:cNvPr id="12" name="Arrow: Down 11"/>
          <p:cNvSpPr/>
          <p:nvPr/>
        </p:nvSpPr>
        <p:spPr>
          <a:xfrm>
            <a:off x="9483365" y="3429000"/>
            <a:ext cx="480767" cy="501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31975" y="4788817"/>
            <a:ext cx="4572000" cy="1866508"/>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bg2">
                    <a:lumMod val="50000"/>
                  </a:schemeClr>
                </a:solidFill>
                <a:latin typeface="Arial" panose="020B0604020202020204" pitchFamily="34" charset="0"/>
                <a:cs typeface="Arial" panose="020B0604020202020204" pitchFamily="34" charset="0"/>
              </a:rPr>
              <a:t>Mst</a:t>
            </a:r>
            <a:r>
              <a:rPr lang="en-US" dirty="0">
                <a:solidFill>
                  <a:schemeClr val="bg2">
                    <a:lumMod val="50000"/>
                  </a:schemeClr>
                </a:solidFill>
                <a:latin typeface="Arial" panose="020B0604020202020204" pitchFamily="34" charset="0"/>
                <a:cs typeface="Arial" panose="020B0604020202020204" pitchFamily="34" charset="0"/>
              </a:rPr>
              <a:t>. Habiba Sultana(221-15-5528)</a:t>
            </a:r>
          </a:p>
          <a:p>
            <a:r>
              <a:rPr lang="en-US" dirty="0">
                <a:solidFill>
                  <a:schemeClr val="bg2">
                    <a:lumMod val="50000"/>
                  </a:schemeClr>
                </a:solidFill>
                <a:latin typeface="Arial" panose="020B0604020202020204" pitchFamily="34" charset="0"/>
                <a:cs typeface="Arial" panose="020B0604020202020204" pitchFamily="34" charset="0"/>
              </a:rPr>
              <a:t>Shahriar Hossain Tamim(221-15-5385)</a:t>
            </a:r>
          </a:p>
          <a:p>
            <a:r>
              <a:rPr lang="en-US" dirty="0" err="1">
                <a:solidFill>
                  <a:schemeClr val="bg2">
                    <a:lumMod val="50000"/>
                  </a:schemeClr>
                </a:solidFill>
                <a:latin typeface="Arial" panose="020B0604020202020204" pitchFamily="34" charset="0"/>
                <a:cs typeface="Arial" panose="020B0604020202020204" pitchFamily="34" charset="0"/>
              </a:rPr>
              <a:t>Samia</a:t>
            </a:r>
            <a:r>
              <a:rPr lang="en-US" dirty="0">
                <a:solidFill>
                  <a:schemeClr val="bg2">
                    <a:lumMod val="50000"/>
                  </a:schemeClr>
                </a:solidFill>
                <a:latin typeface="Arial" panose="020B0604020202020204" pitchFamily="34" charset="0"/>
                <a:cs typeface="Arial" panose="020B0604020202020204" pitchFamily="34" charset="0"/>
              </a:rPr>
              <a:t> </a:t>
            </a:r>
            <a:r>
              <a:rPr lang="en-US" dirty="0" err="1">
                <a:solidFill>
                  <a:schemeClr val="bg2">
                    <a:lumMod val="50000"/>
                  </a:schemeClr>
                </a:solidFill>
                <a:latin typeface="Arial" panose="020B0604020202020204" pitchFamily="34" charset="0"/>
                <a:cs typeface="Arial" panose="020B0604020202020204" pitchFamily="34" charset="0"/>
              </a:rPr>
              <a:t>Saimun</a:t>
            </a:r>
            <a:r>
              <a:rPr lang="en-US" dirty="0">
                <a:solidFill>
                  <a:schemeClr val="bg2">
                    <a:lumMod val="50000"/>
                  </a:schemeClr>
                </a:solidFill>
                <a:latin typeface="Arial" panose="020B0604020202020204" pitchFamily="34" charset="0"/>
                <a:cs typeface="Arial" panose="020B0604020202020204" pitchFamily="34" charset="0"/>
              </a:rPr>
              <a:t> </a:t>
            </a:r>
            <a:r>
              <a:rPr lang="en-US" dirty="0" err="1">
                <a:solidFill>
                  <a:schemeClr val="bg2">
                    <a:lumMod val="50000"/>
                  </a:schemeClr>
                </a:solidFill>
                <a:latin typeface="Arial" panose="020B0604020202020204" pitchFamily="34" charset="0"/>
                <a:cs typeface="Arial" panose="020B0604020202020204" pitchFamily="34" charset="0"/>
              </a:rPr>
              <a:t>Etu</a:t>
            </a:r>
            <a:r>
              <a:rPr lang="en-US" dirty="0">
                <a:solidFill>
                  <a:schemeClr val="bg2">
                    <a:lumMod val="50000"/>
                  </a:schemeClr>
                </a:solidFill>
                <a:latin typeface="Arial" panose="020B0604020202020204" pitchFamily="34" charset="0"/>
                <a:cs typeface="Arial" panose="020B0604020202020204" pitchFamily="34" charset="0"/>
              </a:rPr>
              <a:t>(221-15-5230)</a:t>
            </a:r>
          </a:p>
        </p:txBody>
      </p:sp>
      <p:sp>
        <p:nvSpPr>
          <p:cNvPr id="14" name="Rectangle 13"/>
          <p:cNvSpPr/>
          <p:nvPr/>
        </p:nvSpPr>
        <p:spPr>
          <a:xfrm>
            <a:off x="635222" y="4141060"/>
            <a:ext cx="3082081" cy="50197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50000"/>
                  </a:schemeClr>
                </a:solidFill>
              </a:rPr>
              <a:t>Team Members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 (4)"/>
          <p:cNvPicPr>
            <a:picLocks noChangeAspect="1"/>
          </p:cNvPicPr>
          <p:nvPr/>
        </p:nvPicPr>
        <p:blipFill>
          <a:blip r:embed="rId2"/>
          <a:stretch>
            <a:fillRect/>
          </a:stretch>
        </p:blipFill>
        <p:spPr>
          <a:xfrm>
            <a:off x="384810" y="0"/>
            <a:ext cx="1142174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14779" y="1168924"/>
            <a:ext cx="4289196" cy="152714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Project Overview</a:t>
            </a:r>
          </a:p>
        </p:txBody>
      </p:sp>
      <p:sp>
        <p:nvSpPr>
          <p:cNvPr id="4" name="Rectangle 3"/>
          <p:cNvSpPr/>
          <p:nvPr/>
        </p:nvSpPr>
        <p:spPr>
          <a:xfrm>
            <a:off x="5665509" y="3035430"/>
            <a:ext cx="6341097" cy="2660519"/>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50000"/>
                  </a:schemeClr>
                </a:solidFill>
                <a:latin typeface="Arial" panose="020B0604020202020204" pitchFamily="34" charset="0"/>
                <a:cs typeface="Arial" panose="020B0604020202020204" pitchFamily="34" charset="0"/>
              </a:rPr>
              <a:t>The app offers on-demand ride booking, real-time tracking, and a variety of transportation options, catering specifically to the needs of the DIU students.  Also, Transport service apps can help students by making getting to and from university(or other destinations) safer, easier, and more trackable.</a:t>
            </a:r>
          </a:p>
          <a:p>
            <a:pPr algn="ct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414780" y="3985378"/>
            <a:ext cx="4411744" cy="26605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86D446-979E-47ED-969C-8512F314CB36}"/>
              </a:ext>
            </a:extLst>
          </p:cNvPr>
          <p:cNvSpPr/>
          <p:nvPr/>
        </p:nvSpPr>
        <p:spPr>
          <a:xfrm>
            <a:off x="688157" y="876693"/>
            <a:ext cx="5407843" cy="1102936"/>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latin typeface="Arial" panose="020B0604020202020204" pitchFamily="34" charset="0"/>
                <a:cs typeface="Arial" panose="020B0604020202020204" pitchFamily="34" charset="0"/>
              </a:rPr>
              <a:t>Project </a:t>
            </a:r>
            <a:r>
              <a:rPr lang="en-US" sz="2800" dirty="0" err="1">
                <a:solidFill>
                  <a:srgbClr val="002060"/>
                </a:solidFill>
                <a:latin typeface="Arial" panose="020B0604020202020204" pitchFamily="34" charset="0"/>
                <a:cs typeface="Arial" panose="020B0604020202020204" pitchFamily="34" charset="0"/>
              </a:rPr>
              <a:t>Vission</a:t>
            </a:r>
            <a:r>
              <a:rPr lang="en-US" sz="2800" dirty="0">
                <a:solidFill>
                  <a:srgbClr val="002060"/>
                </a:solidFill>
                <a:latin typeface="Arial" panose="020B0604020202020204" pitchFamily="34" charset="0"/>
                <a:cs typeface="Arial" panose="020B0604020202020204" pitchFamily="34" charset="0"/>
              </a:rPr>
              <a:t> &amp; Mission</a:t>
            </a:r>
          </a:p>
        </p:txBody>
      </p:sp>
      <p:sp>
        <p:nvSpPr>
          <p:cNvPr id="3" name="Rectangle 2">
            <a:extLst>
              <a:ext uri="{FF2B5EF4-FFF2-40B4-BE49-F238E27FC236}">
                <a16:creationId xmlns:a16="http://schemas.microsoft.com/office/drawing/2014/main" id="{2573EEE2-CD42-4233-8BA7-ACAF825ADE56}"/>
              </a:ext>
            </a:extLst>
          </p:cNvPr>
          <p:cNvSpPr/>
          <p:nvPr/>
        </p:nvSpPr>
        <p:spPr>
          <a:xfrm>
            <a:off x="688157" y="2139886"/>
            <a:ext cx="7381187" cy="450601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1">
                    <a:lumMod val="50000"/>
                  </a:schemeClr>
                </a:solidFill>
                <a:latin typeface="Arial" panose="020B0604020202020204" pitchFamily="34" charset="0"/>
                <a:cs typeface="Arial" panose="020B0604020202020204" pitchFamily="34" charset="0"/>
              </a:rPr>
              <a:t>The Daffodil International University (DIU) Transport Service project aims to provide suitable transportation for students, faculty, and staff.</a:t>
            </a:r>
          </a:p>
          <a:p>
            <a:pPr marL="342900" indent="-342900">
              <a:buFont typeface="Arial" panose="020B0604020202020204" pitchFamily="34" charset="0"/>
              <a:buChar char="•"/>
            </a:pPr>
            <a:r>
              <a:rPr lang="en-US" sz="2000" dirty="0">
                <a:solidFill>
                  <a:schemeClr val="accent1">
                    <a:lumMod val="50000"/>
                  </a:schemeClr>
                </a:solidFill>
                <a:latin typeface="Arial" panose="020B0604020202020204" pitchFamily="34" charset="0"/>
                <a:cs typeface="Arial" panose="020B0604020202020204" pitchFamily="34" charset="0"/>
              </a:rPr>
              <a:t>New Buses:</a:t>
            </a:r>
          </a:p>
          <a:p>
            <a:pPr marL="342900" indent="-342900">
              <a:buFont typeface="Arial" panose="020B0604020202020204" pitchFamily="34" charset="0"/>
              <a:buChar char="•"/>
            </a:pPr>
            <a:r>
              <a:rPr lang="en-US" sz="2000" dirty="0">
                <a:solidFill>
                  <a:schemeClr val="accent1">
                    <a:lumMod val="50000"/>
                  </a:schemeClr>
                </a:solidFill>
                <a:latin typeface="Arial" panose="020B0604020202020204" pitchFamily="34" charset="0"/>
                <a:cs typeface="Arial" panose="020B0604020202020204" pitchFamily="34" charset="0"/>
              </a:rPr>
              <a:t>Fixed Routes</a:t>
            </a:r>
          </a:p>
          <a:p>
            <a:pPr marL="342900" indent="-342900">
              <a:buFont typeface="Arial" panose="020B0604020202020204" pitchFamily="34" charset="0"/>
              <a:buChar char="•"/>
            </a:pPr>
            <a:r>
              <a:rPr lang="en-US" sz="2000" dirty="0">
                <a:solidFill>
                  <a:schemeClr val="accent1">
                    <a:lumMod val="50000"/>
                  </a:schemeClr>
                </a:solidFill>
                <a:latin typeface="Arial" panose="020B0604020202020204" pitchFamily="34" charset="0"/>
                <a:cs typeface="Arial" panose="020B0604020202020204" pitchFamily="34" charset="0"/>
              </a:rPr>
              <a:t>Real-Time Tracking</a:t>
            </a:r>
          </a:p>
          <a:p>
            <a:pPr marL="342900" indent="-342900">
              <a:buFont typeface="Arial" panose="020B0604020202020204" pitchFamily="34" charset="0"/>
              <a:buChar char="•"/>
            </a:pPr>
            <a:r>
              <a:rPr lang="en-US" sz="2000" dirty="0">
                <a:solidFill>
                  <a:schemeClr val="accent1">
                    <a:lumMod val="50000"/>
                  </a:schemeClr>
                </a:solidFill>
                <a:latin typeface="Arial" panose="020B0604020202020204" pitchFamily="34" charset="0"/>
                <a:cs typeface="Arial" panose="020B0604020202020204" pitchFamily="34" charset="0"/>
              </a:rPr>
              <a:t>Easy Payment</a:t>
            </a:r>
          </a:p>
          <a:p>
            <a:pPr marL="342900" indent="-342900">
              <a:buFont typeface="Arial" panose="020B0604020202020204" pitchFamily="34" charset="0"/>
              <a:buChar char="•"/>
            </a:pPr>
            <a:r>
              <a:rPr lang="en-US" sz="2000" dirty="0">
                <a:solidFill>
                  <a:schemeClr val="accent1">
                    <a:lumMod val="50000"/>
                  </a:schemeClr>
                </a:solidFill>
                <a:latin typeface="Arial" panose="020B0604020202020204" pitchFamily="34" charset="0"/>
                <a:cs typeface="Arial" panose="020B0604020202020204" pitchFamily="34" charset="0"/>
              </a:rPr>
              <a:t>Safety First</a:t>
            </a:r>
          </a:p>
          <a:p>
            <a:pPr marL="342900" indent="-342900">
              <a:buFont typeface="Arial" panose="020B0604020202020204" pitchFamily="34" charset="0"/>
              <a:buChar char="•"/>
            </a:pPr>
            <a:r>
              <a:rPr lang="en-US" sz="2000" dirty="0">
                <a:solidFill>
                  <a:schemeClr val="accent1">
                    <a:lumMod val="50000"/>
                  </a:schemeClr>
                </a:solidFill>
                <a:latin typeface="Arial" panose="020B0604020202020204" pitchFamily="34" charset="0"/>
                <a:cs typeface="Arial" panose="020B0604020202020204" pitchFamily="34" charset="0"/>
              </a:rPr>
              <a:t>Eco-Friendly </a:t>
            </a:r>
          </a:p>
        </p:txBody>
      </p:sp>
      <p:pic>
        <p:nvPicPr>
          <p:cNvPr id="4" name="Picture 3">
            <a:extLst>
              <a:ext uri="{FF2B5EF4-FFF2-40B4-BE49-F238E27FC236}">
                <a16:creationId xmlns:a16="http://schemas.microsoft.com/office/drawing/2014/main" id="{859D0445-986A-4644-973E-1FC4E39532A4}"/>
              </a:ext>
            </a:extLst>
          </p:cNvPr>
          <p:cNvPicPr>
            <a:picLocks noChangeAspect="1"/>
          </p:cNvPicPr>
          <p:nvPr/>
        </p:nvPicPr>
        <p:blipFill>
          <a:blip r:embed="rId2"/>
          <a:stretch>
            <a:fillRect/>
          </a:stretch>
        </p:blipFill>
        <p:spPr>
          <a:xfrm>
            <a:off x="8751118" y="4792007"/>
            <a:ext cx="2752725" cy="1666875"/>
          </a:xfrm>
          <a:prstGeom prst="rect">
            <a:avLst/>
          </a:prstGeom>
        </p:spPr>
      </p:pic>
    </p:spTree>
    <p:extLst>
      <p:ext uri="{BB962C8B-B14F-4D97-AF65-F5344CB8AC3E}">
        <p14:creationId xmlns:p14="http://schemas.microsoft.com/office/powerpoint/2010/main" val="184202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ng-software-3"/>
          <p:cNvPicPr>
            <a:picLocks noChangeAspect="1"/>
          </p:cNvPicPr>
          <p:nvPr/>
        </p:nvPicPr>
        <p:blipFill>
          <a:blip r:embed="rId2"/>
          <a:stretch>
            <a:fillRect/>
          </a:stretch>
        </p:blipFill>
        <p:spPr>
          <a:xfrm>
            <a:off x="121920" y="1287145"/>
            <a:ext cx="4017645" cy="4120515"/>
          </a:xfrm>
          <a:prstGeom prst="rect">
            <a:avLst/>
          </a:prstGeom>
        </p:spPr>
      </p:pic>
      <p:sp>
        <p:nvSpPr>
          <p:cNvPr id="3" name="Text Box 2"/>
          <p:cNvSpPr txBox="1"/>
          <p:nvPr/>
        </p:nvSpPr>
        <p:spPr>
          <a:xfrm>
            <a:off x="5770245" y="455930"/>
            <a:ext cx="2485390" cy="368300"/>
          </a:xfrm>
          <a:prstGeom prst="rect">
            <a:avLst/>
          </a:prstGeom>
          <a:noFill/>
        </p:spPr>
        <p:txBody>
          <a:bodyPr wrap="square" rtlCol="0">
            <a:spAutoFit/>
          </a:bodyPr>
          <a:lstStyle/>
          <a:p>
            <a:r>
              <a:rPr lang="en-US" b="1">
                <a:solidFill>
                  <a:schemeClr val="accent2"/>
                </a:solidFill>
                <a:latin typeface="Arial" panose="020B0604020202020204" pitchFamily="34" charset="0"/>
                <a:cs typeface="Arial" panose="020B0604020202020204" pitchFamily="34" charset="0"/>
              </a:rPr>
              <a:t>What we aim for</a:t>
            </a:r>
          </a:p>
        </p:txBody>
      </p:sp>
      <p:sp>
        <p:nvSpPr>
          <p:cNvPr id="4" name="Text Box 3"/>
          <p:cNvSpPr txBox="1"/>
          <p:nvPr/>
        </p:nvSpPr>
        <p:spPr>
          <a:xfrm>
            <a:off x="6054090" y="942975"/>
            <a:ext cx="6137910" cy="107632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To develop a user-friendly software for the user</a:t>
            </a:r>
          </a:p>
        </p:txBody>
      </p:sp>
      <p:sp>
        <p:nvSpPr>
          <p:cNvPr id="5" name="Rectangle 3"/>
          <p:cNvSpPr/>
          <p:nvPr/>
        </p:nvSpPr>
        <p:spPr>
          <a:xfrm>
            <a:off x="5309909" y="3086230"/>
            <a:ext cx="6341097" cy="2660519"/>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lumMod val="50000"/>
                </a:schemeClr>
              </a:solidFill>
              <a:latin typeface="Arial" panose="020B0604020202020204" pitchFamily="34" charset="0"/>
              <a:cs typeface="Arial" panose="020B0604020202020204" pitchFamily="34" charset="0"/>
            </a:endParaRPr>
          </a:p>
          <a:p>
            <a:r>
              <a:rPr lang="en-US" dirty="0">
                <a:solidFill>
                  <a:schemeClr val="tx2">
                    <a:lumMod val="50000"/>
                  </a:schemeClr>
                </a:solidFill>
                <a:latin typeface="Arial" panose="020B0604020202020204" pitchFamily="34" charset="0"/>
                <a:cs typeface="Arial" panose="020B0604020202020204" pitchFamily="34" charset="0"/>
              </a:rPr>
              <a:t>1.Optimized                                   4.Enhanced Convenience</a:t>
            </a:r>
          </a:p>
          <a:p>
            <a:endParaRPr lang="en-US" dirty="0">
              <a:solidFill>
                <a:schemeClr val="tx2">
                  <a:lumMod val="50000"/>
                </a:schemeClr>
              </a:solidFill>
              <a:latin typeface="Arial" panose="020B0604020202020204" pitchFamily="34" charset="0"/>
              <a:cs typeface="Arial" panose="020B0604020202020204" pitchFamily="34" charset="0"/>
            </a:endParaRPr>
          </a:p>
          <a:p>
            <a:r>
              <a:rPr lang="en-US" dirty="0">
                <a:solidFill>
                  <a:schemeClr val="tx2">
                    <a:lumMod val="50000"/>
                  </a:schemeClr>
                </a:solidFill>
                <a:latin typeface="Arial" panose="020B0604020202020204" pitchFamily="34" charset="0"/>
                <a:cs typeface="Arial" panose="020B0604020202020204" pitchFamily="34" charset="0"/>
              </a:rPr>
              <a:t>2.Network &amp; Data optimized          5.Real-time Tracking and                    </a:t>
            </a:r>
          </a:p>
          <a:p>
            <a:r>
              <a:rPr lang="en-US" dirty="0">
                <a:solidFill>
                  <a:schemeClr val="tx2">
                    <a:lumMod val="50000"/>
                  </a:schemeClr>
                </a:solidFill>
                <a:latin typeface="Arial" panose="020B0604020202020204" pitchFamily="34" charset="0"/>
                <a:cs typeface="Arial" panose="020B0604020202020204" pitchFamily="34" charset="0"/>
              </a:rPr>
              <a:t>                                                           Optimization</a:t>
            </a:r>
          </a:p>
          <a:p>
            <a:r>
              <a:rPr lang="en-US" dirty="0">
                <a:solidFill>
                  <a:schemeClr val="tx2">
                    <a:lumMod val="50000"/>
                  </a:schemeClr>
                </a:solidFill>
                <a:latin typeface="Arial" panose="020B0604020202020204" pitchFamily="34" charset="0"/>
                <a:cs typeface="Arial" panose="020B0604020202020204" pitchFamily="34" charset="0"/>
              </a:rPr>
              <a:t>3.Flexibility                                     6.Monitor Performance </a:t>
            </a:r>
          </a:p>
          <a:p>
            <a:r>
              <a:rPr lang="en-US" dirty="0">
                <a:solidFill>
                  <a:schemeClr val="tx2">
                    <a:lumMod val="50000"/>
                  </a:schemeClr>
                </a:solidFill>
                <a:latin typeface="Arial" panose="020B0604020202020204" pitchFamily="34" charset="0"/>
                <a:cs typeface="Arial" panose="020B0604020202020204" pitchFamily="34" charset="0"/>
              </a:rPr>
              <a:t>                                                         and Maintain Visibility  </a:t>
            </a:r>
          </a:p>
          <a:p>
            <a:r>
              <a:rPr lang="en-US" dirty="0">
                <a:solidFill>
                  <a:schemeClr val="tx2">
                    <a:lumMod val="50000"/>
                  </a:schemeClr>
                </a:solidFill>
                <a:latin typeface="Arial" panose="020B0604020202020204" pitchFamily="34" charset="0"/>
                <a:cs typeface="Arial" panose="020B0604020202020204" pitchFamily="34" charset="0"/>
              </a:rPr>
              <a:t>                   7.Seamless Movement and Efficiency</a:t>
            </a:r>
          </a:p>
          <a:p>
            <a:pPr algn="ct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260090" y="323850"/>
            <a:ext cx="5811520" cy="460375"/>
          </a:xfrm>
          <a:prstGeom prst="rect">
            <a:avLst/>
          </a:prstGeom>
          <a:noFill/>
        </p:spPr>
        <p:txBody>
          <a:bodyPr wrap="square" rtlCol="0">
            <a:spAutoFit/>
          </a:bodyPr>
          <a:lstStyle/>
          <a:p>
            <a:r>
              <a:rPr lang="en-US" sz="2400">
                <a:solidFill>
                  <a:srgbClr val="00B0F0"/>
                </a:solidFill>
                <a:latin typeface="Arial Black" panose="020B0A04020102020204" charset="0"/>
                <a:cs typeface="Arial Black" panose="020B0A04020102020204" charset="0"/>
              </a:rPr>
              <a:t>Development tools and software</a:t>
            </a:r>
          </a:p>
        </p:txBody>
      </p:sp>
      <p:pic>
        <p:nvPicPr>
          <p:cNvPr id="3" name="Picture 2" descr="OIP (1)"/>
          <p:cNvPicPr>
            <a:picLocks noChangeAspect="1"/>
          </p:cNvPicPr>
          <p:nvPr/>
        </p:nvPicPr>
        <p:blipFill>
          <a:blip r:embed="rId2"/>
          <a:stretch>
            <a:fillRect/>
          </a:stretch>
        </p:blipFill>
        <p:spPr>
          <a:xfrm>
            <a:off x="2187575" y="4684395"/>
            <a:ext cx="1072515" cy="1358265"/>
          </a:xfrm>
          <a:prstGeom prst="rect">
            <a:avLst/>
          </a:prstGeom>
        </p:spPr>
      </p:pic>
      <p:pic>
        <p:nvPicPr>
          <p:cNvPr id="4" name="Picture 3" descr="R (2)"/>
          <p:cNvPicPr>
            <a:picLocks noChangeAspect="1"/>
          </p:cNvPicPr>
          <p:nvPr/>
        </p:nvPicPr>
        <p:blipFill>
          <a:blip r:embed="rId3"/>
          <a:stretch>
            <a:fillRect/>
          </a:stretch>
        </p:blipFill>
        <p:spPr>
          <a:xfrm>
            <a:off x="4130040" y="4485005"/>
            <a:ext cx="1657350" cy="1757045"/>
          </a:xfrm>
          <a:prstGeom prst="rect">
            <a:avLst/>
          </a:prstGeom>
        </p:spPr>
      </p:pic>
      <p:pic>
        <p:nvPicPr>
          <p:cNvPr id="5" name="Picture 4" descr="OIP"/>
          <p:cNvPicPr>
            <a:picLocks noChangeAspect="1"/>
          </p:cNvPicPr>
          <p:nvPr/>
        </p:nvPicPr>
        <p:blipFill>
          <a:blip r:embed="rId4"/>
          <a:stretch>
            <a:fillRect/>
          </a:stretch>
        </p:blipFill>
        <p:spPr>
          <a:xfrm>
            <a:off x="6830060" y="4169410"/>
            <a:ext cx="1701165" cy="1785620"/>
          </a:xfrm>
          <a:prstGeom prst="rect">
            <a:avLst/>
          </a:prstGeom>
        </p:spPr>
      </p:pic>
      <p:pic>
        <p:nvPicPr>
          <p:cNvPr id="6" name="Picture 5" descr="OIP (3)"/>
          <p:cNvPicPr>
            <a:picLocks noChangeAspect="1"/>
          </p:cNvPicPr>
          <p:nvPr/>
        </p:nvPicPr>
        <p:blipFill>
          <a:blip r:embed="rId5"/>
          <a:stretch>
            <a:fillRect/>
          </a:stretch>
        </p:blipFill>
        <p:spPr>
          <a:xfrm>
            <a:off x="2032635" y="1537335"/>
            <a:ext cx="2097405" cy="2097405"/>
          </a:xfrm>
          <a:prstGeom prst="rect">
            <a:avLst/>
          </a:prstGeom>
        </p:spPr>
      </p:pic>
      <p:pic>
        <p:nvPicPr>
          <p:cNvPr id="7" name="Picture 6" descr="OIP (4)"/>
          <p:cNvPicPr>
            <a:picLocks noChangeAspect="1"/>
          </p:cNvPicPr>
          <p:nvPr/>
        </p:nvPicPr>
        <p:blipFill>
          <a:blip r:embed="rId6"/>
          <a:stretch>
            <a:fillRect/>
          </a:stretch>
        </p:blipFill>
        <p:spPr>
          <a:xfrm>
            <a:off x="4886325" y="1392555"/>
            <a:ext cx="2320925" cy="2320925"/>
          </a:xfrm>
          <a:prstGeom prst="rect">
            <a:avLst/>
          </a:prstGeom>
        </p:spPr>
      </p:pic>
      <p:pic>
        <p:nvPicPr>
          <p:cNvPr id="8" name="Picture 7" descr="R (3)"/>
          <p:cNvPicPr>
            <a:picLocks noChangeAspect="1"/>
          </p:cNvPicPr>
          <p:nvPr/>
        </p:nvPicPr>
        <p:blipFill>
          <a:blip r:embed="rId7"/>
          <a:stretch>
            <a:fillRect/>
          </a:stretch>
        </p:blipFill>
        <p:spPr>
          <a:xfrm>
            <a:off x="7523480" y="1030605"/>
            <a:ext cx="2479675" cy="24796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74936E-5D2C-409E-B33D-64959342D5E6}"/>
              </a:ext>
            </a:extLst>
          </p:cNvPr>
          <p:cNvPicPr>
            <a:picLocks noChangeAspect="1"/>
          </p:cNvPicPr>
          <p:nvPr/>
        </p:nvPicPr>
        <p:blipFill rotWithShape="1">
          <a:blip r:embed="rId2"/>
          <a:srcRect l="15843" t="13058" r="12946" b="15919"/>
          <a:stretch/>
        </p:blipFill>
        <p:spPr>
          <a:xfrm>
            <a:off x="91424" y="1416474"/>
            <a:ext cx="7079530" cy="3705951"/>
          </a:xfrm>
          <a:prstGeom prst="rect">
            <a:avLst/>
          </a:prstGeom>
        </p:spPr>
      </p:pic>
      <p:pic>
        <p:nvPicPr>
          <p:cNvPr id="7" name="Picture 6">
            <a:extLst>
              <a:ext uri="{FF2B5EF4-FFF2-40B4-BE49-F238E27FC236}">
                <a16:creationId xmlns:a16="http://schemas.microsoft.com/office/drawing/2014/main" id="{03F2AEAB-81C8-4A85-9B3F-E21DDF9BB1EB}"/>
              </a:ext>
            </a:extLst>
          </p:cNvPr>
          <p:cNvPicPr>
            <a:picLocks noChangeAspect="1"/>
          </p:cNvPicPr>
          <p:nvPr/>
        </p:nvPicPr>
        <p:blipFill rotWithShape="1">
          <a:blip r:embed="rId3"/>
          <a:srcRect l="19495" t="13417" r="17936" b="9103"/>
          <a:stretch/>
        </p:blipFill>
        <p:spPr>
          <a:xfrm>
            <a:off x="7190500" y="3516195"/>
            <a:ext cx="4910076" cy="3186260"/>
          </a:xfrm>
          <a:prstGeom prst="rect">
            <a:avLst/>
          </a:prstGeom>
        </p:spPr>
      </p:pic>
      <p:sp>
        <p:nvSpPr>
          <p:cNvPr id="8" name="Rectangle: Rounded Corners 7">
            <a:extLst>
              <a:ext uri="{FF2B5EF4-FFF2-40B4-BE49-F238E27FC236}">
                <a16:creationId xmlns:a16="http://schemas.microsoft.com/office/drawing/2014/main" id="{DA366FFF-E41C-44F1-8407-65CDD9990184}"/>
              </a:ext>
            </a:extLst>
          </p:cNvPr>
          <p:cNvSpPr/>
          <p:nvPr/>
        </p:nvSpPr>
        <p:spPr>
          <a:xfrm>
            <a:off x="754144" y="575036"/>
            <a:ext cx="3940404" cy="575035"/>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lumMod val="50000"/>
                  </a:schemeClr>
                </a:solidFill>
                <a:latin typeface="Arial" panose="020B0604020202020204" pitchFamily="34" charset="0"/>
                <a:cs typeface="Arial" panose="020B0604020202020204" pitchFamily="34" charset="0"/>
              </a:rPr>
              <a:t>Core Features</a:t>
            </a:r>
          </a:p>
        </p:txBody>
      </p:sp>
    </p:spTree>
    <p:extLst>
      <p:ext uri="{BB962C8B-B14F-4D97-AF65-F5344CB8AC3E}">
        <p14:creationId xmlns:p14="http://schemas.microsoft.com/office/powerpoint/2010/main" val="379353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91405" y="231140"/>
            <a:ext cx="3740785" cy="460375"/>
          </a:xfrm>
          <a:prstGeom prst="rect">
            <a:avLst/>
          </a:prstGeom>
          <a:noFill/>
        </p:spPr>
        <p:txBody>
          <a:bodyPr wrap="square" rtlCol="0">
            <a:spAutoFit/>
          </a:bodyPr>
          <a:lstStyle/>
          <a:p>
            <a:r>
              <a:rPr lang="en-US" sz="2400">
                <a:solidFill>
                  <a:srgbClr val="00B0F0"/>
                </a:solidFill>
                <a:latin typeface="Arial Black" panose="020B0A04020102020204" charset="0"/>
                <a:cs typeface="Arial Black" panose="020B0A04020102020204" charset="0"/>
              </a:rPr>
              <a:t>Features</a:t>
            </a:r>
          </a:p>
        </p:txBody>
      </p:sp>
      <p:pic>
        <p:nvPicPr>
          <p:cNvPr id="3" name="Picture 2" descr="opening"/>
          <p:cNvPicPr>
            <a:picLocks noChangeAspect="1"/>
          </p:cNvPicPr>
          <p:nvPr/>
        </p:nvPicPr>
        <p:blipFill>
          <a:blip r:embed="rId2"/>
          <a:stretch>
            <a:fillRect/>
          </a:stretch>
        </p:blipFill>
        <p:spPr>
          <a:xfrm>
            <a:off x="1027430" y="841375"/>
            <a:ext cx="1418590" cy="2808605"/>
          </a:xfrm>
          <a:prstGeom prst="rect">
            <a:avLst/>
          </a:prstGeom>
        </p:spPr>
      </p:pic>
      <p:pic>
        <p:nvPicPr>
          <p:cNvPr id="4" name="Picture 3" descr="seat"/>
          <p:cNvPicPr>
            <a:picLocks noChangeAspect="1"/>
          </p:cNvPicPr>
          <p:nvPr/>
        </p:nvPicPr>
        <p:blipFill>
          <a:blip r:embed="rId3"/>
          <a:stretch>
            <a:fillRect/>
          </a:stretch>
        </p:blipFill>
        <p:spPr>
          <a:xfrm>
            <a:off x="1027430" y="3794760"/>
            <a:ext cx="1506855" cy="2886075"/>
          </a:xfrm>
          <a:prstGeom prst="rect">
            <a:avLst/>
          </a:prstGeom>
        </p:spPr>
      </p:pic>
      <p:pic>
        <p:nvPicPr>
          <p:cNvPr id="5" name="Picture 4" descr="nearbyBusLocation"/>
          <p:cNvPicPr>
            <a:picLocks noChangeAspect="1"/>
          </p:cNvPicPr>
          <p:nvPr/>
        </p:nvPicPr>
        <p:blipFill>
          <a:blip r:embed="rId4"/>
          <a:stretch>
            <a:fillRect/>
          </a:stretch>
        </p:blipFill>
        <p:spPr>
          <a:xfrm>
            <a:off x="10119360" y="841375"/>
            <a:ext cx="1692910" cy="2926715"/>
          </a:xfrm>
          <a:prstGeom prst="rect">
            <a:avLst/>
          </a:prstGeom>
        </p:spPr>
      </p:pic>
      <p:pic>
        <p:nvPicPr>
          <p:cNvPr id="6" name="Picture 5" descr="home"/>
          <p:cNvPicPr>
            <a:picLocks noChangeAspect="1"/>
          </p:cNvPicPr>
          <p:nvPr/>
        </p:nvPicPr>
        <p:blipFill>
          <a:blip r:embed="rId5"/>
          <a:stretch>
            <a:fillRect/>
          </a:stretch>
        </p:blipFill>
        <p:spPr>
          <a:xfrm>
            <a:off x="8322945" y="811530"/>
            <a:ext cx="1625600" cy="2837180"/>
          </a:xfrm>
          <a:prstGeom prst="rect">
            <a:avLst/>
          </a:prstGeom>
        </p:spPr>
      </p:pic>
      <p:pic>
        <p:nvPicPr>
          <p:cNvPr id="7" name="Picture 6" descr="signup"/>
          <p:cNvPicPr>
            <a:picLocks noChangeAspect="1"/>
          </p:cNvPicPr>
          <p:nvPr/>
        </p:nvPicPr>
        <p:blipFill>
          <a:blip r:embed="rId6"/>
          <a:stretch>
            <a:fillRect/>
          </a:stretch>
        </p:blipFill>
        <p:spPr>
          <a:xfrm>
            <a:off x="6461760" y="811530"/>
            <a:ext cx="1491615" cy="2838450"/>
          </a:xfrm>
          <a:prstGeom prst="rect">
            <a:avLst/>
          </a:prstGeom>
        </p:spPr>
      </p:pic>
      <p:pic>
        <p:nvPicPr>
          <p:cNvPr id="8" name="Picture 7" descr="login"/>
          <p:cNvPicPr>
            <a:picLocks noChangeAspect="1"/>
          </p:cNvPicPr>
          <p:nvPr/>
        </p:nvPicPr>
        <p:blipFill>
          <a:blip r:embed="rId7"/>
          <a:stretch>
            <a:fillRect/>
          </a:stretch>
        </p:blipFill>
        <p:spPr>
          <a:xfrm>
            <a:off x="4544695" y="768985"/>
            <a:ext cx="1436370" cy="2806700"/>
          </a:xfrm>
          <a:prstGeom prst="rect">
            <a:avLst/>
          </a:prstGeom>
        </p:spPr>
      </p:pic>
      <p:pic>
        <p:nvPicPr>
          <p:cNvPr id="9" name="Picture 8" descr="menu"/>
          <p:cNvPicPr>
            <a:picLocks noChangeAspect="1"/>
          </p:cNvPicPr>
          <p:nvPr/>
        </p:nvPicPr>
        <p:blipFill>
          <a:blip r:embed="rId8"/>
          <a:stretch>
            <a:fillRect/>
          </a:stretch>
        </p:blipFill>
        <p:spPr>
          <a:xfrm>
            <a:off x="8815705" y="3794760"/>
            <a:ext cx="1503045" cy="2989580"/>
          </a:xfrm>
          <a:prstGeom prst="rect">
            <a:avLst/>
          </a:prstGeom>
        </p:spPr>
      </p:pic>
      <p:pic>
        <p:nvPicPr>
          <p:cNvPr id="10" name="Picture 9" descr="route"/>
          <p:cNvPicPr>
            <a:picLocks noChangeAspect="1"/>
          </p:cNvPicPr>
          <p:nvPr/>
        </p:nvPicPr>
        <p:blipFill>
          <a:blip r:embed="rId9"/>
          <a:stretch>
            <a:fillRect/>
          </a:stretch>
        </p:blipFill>
        <p:spPr>
          <a:xfrm>
            <a:off x="3041650" y="3794760"/>
            <a:ext cx="1503045" cy="3020060"/>
          </a:xfrm>
          <a:prstGeom prst="rect">
            <a:avLst/>
          </a:prstGeom>
        </p:spPr>
      </p:pic>
      <p:pic>
        <p:nvPicPr>
          <p:cNvPr id="11" name="Picture 10" descr="messege"/>
          <p:cNvPicPr>
            <a:picLocks noChangeAspect="1"/>
          </p:cNvPicPr>
          <p:nvPr/>
        </p:nvPicPr>
        <p:blipFill>
          <a:blip r:embed="rId10"/>
          <a:stretch>
            <a:fillRect/>
          </a:stretch>
        </p:blipFill>
        <p:spPr>
          <a:xfrm>
            <a:off x="4875530" y="3837940"/>
            <a:ext cx="1444625" cy="3020060"/>
          </a:xfrm>
          <a:prstGeom prst="rect">
            <a:avLst/>
          </a:prstGeom>
        </p:spPr>
      </p:pic>
      <p:pic>
        <p:nvPicPr>
          <p:cNvPr id="12" name="Picture 11" descr="payment"/>
          <p:cNvPicPr>
            <a:picLocks noChangeAspect="1"/>
          </p:cNvPicPr>
          <p:nvPr/>
        </p:nvPicPr>
        <p:blipFill>
          <a:blip r:embed="rId11"/>
          <a:stretch>
            <a:fillRect/>
          </a:stretch>
        </p:blipFill>
        <p:spPr>
          <a:xfrm>
            <a:off x="6724650" y="3769995"/>
            <a:ext cx="1514475" cy="3011805"/>
          </a:xfrm>
          <a:prstGeom prst="rect">
            <a:avLst/>
          </a:prstGeom>
        </p:spPr>
      </p:pic>
      <p:pic>
        <p:nvPicPr>
          <p:cNvPr id="13" name="Picture 12" descr="booking command"/>
          <p:cNvPicPr>
            <a:picLocks noChangeAspect="1"/>
          </p:cNvPicPr>
          <p:nvPr/>
        </p:nvPicPr>
        <p:blipFill>
          <a:blip r:embed="rId12"/>
          <a:stretch>
            <a:fillRect/>
          </a:stretch>
        </p:blipFill>
        <p:spPr>
          <a:xfrm>
            <a:off x="2816860" y="763905"/>
            <a:ext cx="1478915" cy="28117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242560" y="222250"/>
            <a:ext cx="3088640" cy="521970"/>
          </a:xfrm>
          <a:prstGeom prst="rect">
            <a:avLst/>
          </a:prstGeom>
          <a:noFill/>
        </p:spPr>
        <p:txBody>
          <a:bodyPr wrap="square" rtlCol="0">
            <a:spAutoFit/>
          </a:bodyPr>
          <a:lstStyle/>
          <a:p>
            <a:r>
              <a:rPr lang="en-US" sz="2800">
                <a:solidFill>
                  <a:srgbClr val="00B0F0"/>
                </a:solidFill>
                <a:latin typeface="Arial Black" panose="020B0A04020102020204" charset="0"/>
                <a:cs typeface="Arial Black" panose="020B0A04020102020204" charset="0"/>
              </a:rPr>
              <a:t>Future Work</a:t>
            </a:r>
          </a:p>
        </p:txBody>
      </p:sp>
      <p:sp>
        <p:nvSpPr>
          <p:cNvPr id="4" name="Rectangle 3"/>
          <p:cNvSpPr/>
          <p:nvPr/>
        </p:nvSpPr>
        <p:spPr>
          <a:xfrm>
            <a:off x="5665509" y="3035430"/>
            <a:ext cx="6341097" cy="2660519"/>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50000"/>
                  </a:schemeClr>
                </a:solidFill>
                <a:latin typeface="Arial" panose="020B0604020202020204" pitchFamily="34" charset="0"/>
                <a:cs typeface="Arial" panose="020B0604020202020204" pitchFamily="34" charset="0"/>
              </a:rPr>
              <a:t>1.Driver Contact</a:t>
            </a:r>
          </a:p>
          <a:p>
            <a:endParaRPr lang="en-US" dirty="0">
              <a:solidFill>
                <a:schemeClr val="tx2">
                  <a:lumMod val="50000"/>
                </a:schemeClr>
              </a:solidFill>
              <a:latin typeface="Arial" panose="020B0604020202020204" pitchFamily="34" charset="0"/>
              <a:cs typeface="Arial" panose="020B0604020202020204" pitchFamily="34" charset="0"/>
            </a:endParaRPr>
          </a:p>
          <a:p>
            <a:r>
              <a:rPr lang="en-US" dirty="0">
                <a:solidFill>
                  <a:schemeClr val="tx2">
                    <a:lumMod val="50000"/>
                  </a:schemeClr>
                </a:solidFill>
                <a:latin typeface="Arial" panose="020B0604020202020204" pitchFamily="34" charset="0"/>
                <a:cs typeface="Arial" panose="020B0604020202020204" pitchFamily="34" charset="0"/>
              </a:rPr>
              <a:t>2.Helpline</a:t>
            </a:r>
          </a:p>
          <a:p>
            <a:endParaRPr lang="en-US" dirty="0">
              <a:solidFill>
                <a:schemeClr val="tx2">
                  <a:lumMod val="50000"/>
                </a:schemeClr>
              </a:solidFill>
              <a:latin typeface="Arial" panose="020B0604020202020204" pitchFamily="34" charset="0"/>
              <a:cs typeface="Arial" panose="020B0604020202020204" pitchFamily="34" charset="0"/>
            </a:endParaRPr>
          </a:p>
          <a:p>
            <a:r>
              <a:rPr lang="en-US" dirty="0">
                <a:solidFill>
                  <a:schemeClr val="tx2">
                    <a:lumMod val="50000"/>
                  </a:schemeClr>
                </a:solidFill>
                <a:latin typeface="Arial" panose="020B0604020202020204" pitchFamily="34" charset="0"/>
                <a:cs typeface="Arial" panose="020B0604020202020204" pitchFamily="34" charset="0"/>
              </a:rPr>
              <a:t>3.Payment throught Transport Card</a:t>
            </a:r>
          </a:p>
          <a:p>
            <a:endParaRPr lang="en-US" dirty="0">
              <a:solidFill>
                <a:schemeClr val="tx2">
                  <a:lumMod val="50000"/>
                </a:schemeClr>
              </a:solidFill>
              <a:latin typeface="Arial" panose="020B0604020202020204" pitchFamily="34" charset="0"/>
              <a:cs typeface="Arial" panose="020B0604020202020204" pitchFamily="34" charset="0"/>
            </a:endParaRPr>
          </a:p>
          <a:p>
            <a:r>
              <a:rPr lang="en-US" dirty="0">
                <a:solidFill>
                  <a:schemeClr val="tx2">
                    <a:lumMod val="50000"/>
                  </a:schemeClr>
                </a:solidFill>
                <a:latin typeface="Arial" panose="020B0604020202020204" pitchFamily="34" charset="0"/>
                <a:cs typeface="Arial" panose="020B0604020202020204" pitchFamily="34" charset="0"/>
              </a:rPr>
              <a:t>4..Apply for Transport Card</a:t>
            </a:r>
          </a:p>
          <a:p>
            <a:pPr algn="ct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descr="R (1)"/>
          <p:cNvPicPr>
            <a:picLocks noChangeAspect="1"/>
          </p:cNvPicPr>
          <p:nvPr/>
        </p:nvPicPr>
        <p:blipFill>
          <a:blip r:embed="rId2"/>
          <a:stretch>
            <a:fillRect/>
          </a:stretch>
        </p:blipFill>
        <p:spPr>
          <a:xfrm>
            <a:off x="812800" y="1612265"/>
            <a:ext cx="3230880" cy="32308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6226462656501387090">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7240270" y="381000"/>
            <a:ext cx="3787775" cy="6096000"/>
          </a:xfrm>
          <a:prstGeom prst="rect">
            <a:avLst/>
          </a:prstGeom>
        </p:spPr>
      </p:pic>
      <p:sp>
        <p:nvSpPr>
          <p:cNvPr id="4" name="Text Box 3"/>
          <p:cNvSpPr txBox="1"/>
          <p:nvPr/>
        </p:nvSpPr>
        <p:spPr>
          <a:xfrm>
            <a:off x="1553210" y="1776730"/>
            <a:ext cx="4968240" cy="521970"/>
          </a:xfrm>
          <a:prstGeom prst="rect">
            <a:avLst/>
          </a:prstGeom>
          <a:noFill/>
        </p:spPr>
        <p:txBody>
          <a:bodyPr wrap="square" rtlCol="0">
            <a:spAutoFit/>
          </a:bodyPr>
          <a:lstStyle/>
          <a:p>
            <a:r>
              <a:rPr lang="en-US" sz="2800">
                <a:solidFill>
                  <a:srgbClr val="00B0F0"/>
                </a:solidFill>
                <a:latin typeface="Arial Black" panose="020B0A04020102020204" charset="0"/>
                <a:cs typeface="Arial Black" panose="020B0A04020102020204" charset="0"/>
              </a:rPr>
              <a:t>visualization</a:t>
            </a:r>
          </a:p>
        </p:txBody>
      </p:sp>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28</TotalTime>
  <Words>206</Words>
  <Application>Microsoft Office PowerPoint</Application>
  <PresentationFormat>Widescreen</PresentationFormat>
  <Paragraphs>38</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Habiba</dc:creator>
  <cp:lastModifiedBy>Habiba</cp:lastModifiedBy>
  <cp:revision>13</cp:revision>
  <dcterms:created xsi:type="dcterms:W3CDTF">2024-05-21T17:52:00Z</dcterms:created>
  <dcterms:modified xsi:type="dcterms:W3CDTF">2024-05-22T03:56:17Z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B73F35E0DFBA4C85A6F89B3A31B7CDBA_13</vt:lpwstr>
  </property>
  <property fmtid="{D5CDD505-2E9C-101B-9397-08002B2CF9AE}" pid="3" name="KSOProductBuildVer">
    <vt:lpwstr>1033-12.2.0.13472</vt:lpwstr>
  </property>
</Properties>
</file>